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115" d="100"/>
          <a:sy n="115" d="100"/>
        </p:scale>
        <p:origin x="-282" y="-10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2956cca8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2956cca8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2956cca84c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2956cca84c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2956cca84c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2956cca84c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2956cca84c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2956cca84c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956cca84c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2956cca84c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2956cca84c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2956cca84c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2343150"/>
            <a:ext cx="6172200" cy="142077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8050371" y="832948"/>
            <a:ext cx="1714500" cy="381000"/>
          </a:xfrm>
        </p:spPr>
        <p:txBody>
          <a:bodyPr/>
          <a:lstStyle/>
          <a:p>
            <a:fld id="{E6F9B8CD-342D-4579-98EC-A8FD6B7370E1}" type="datetimeFigureOut">
              <a:rPr lang="en-US" smtClean="0"/>
              <a:pPr/>
              <a:t>6/24/2023</a:t>
            </a:fld>
            <a:endParaRPr lang="en-US" dirty="0"/>
          </a:p>
        </p:txBody>
      </p:sp>
      <p:sp>
        <p:nvSpPr>
          <p:cNvPr id="17" name="Footer Placeholder 16"/>
          <p:cNvSpPr>
            <a:spLocks noGrp="1"/>
          </p:cNvSpPr>
          <p:nvPr>
            <p:ph type="ftr" sz="quarter" idx="11"/>
          </p:nvPr>
        </p:nvSpPr>
        <p:spPr bwMode="auto">
          <a:xfrm rot="5400000">
            <a:off x="7534469" y="3088246"/>
            <a:ext cx="2743200" cy="384048"/>
          </a:xfrm>
        </p:spPr>
        <p:txBody>
          <a:bodyPr/>
          <a:lstStyle/>
          <a:p>
            <a:endParaRPr kumimoji="0" lang="en-US" dirty="0"/>
          </a:p>
        </p:txBody>
      </p:sp>
      <p:sp>
        <p:nvSpPr>
          <p:cNvPr id="10" name="Rectangle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3696527"/>
            <a:ext cx="609600" cy="388143"/>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676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200150"/>
            <a:ext cx="7467600" cy="365531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6/24/2023</a:t>
            </a:fld>
            <a:endParaRPr lang="en-US"/>
          </a:p>
        </p:txBody>
      </p:sp>
      <p:sp>
        <p:nvSpPr>
          <p:cNvPr id="9" name="Slide Number Placeholder 8"/>
          <p:cNvSpPr>
            <a:spLocks noGrp="1"/>
          </p:cNvSpPr>
          <p:nvPr>
            <p:ph type="sldNum" sz="quarter" idx="15"/>
          </p:nvPr>
        </p:nvSpPr>
        <p:spPr/>
        <p:txBody>
          <a:bodyPr rtlCol="0"/>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
        <p:nvSpPr>
          <p:cNvPr id="10" name="Footer Placeholder 9"/>
          <p:cNvSpPr>
            <a:spLocks noGrp="1"/>
          </p:cNvSpPr>
          <p:nvPr>
            <p:ph type="ftr" sz="quarter" idx="16"/>
          </p:nvPr>
        </p:nvSpPr>
        <p:spPr/>
        <p:txBody>
          <a:bodyPr rtlCol="0"/>
          <a:lstStyle/>
          <a:p>
            <a:endParaRPr kumimoji="0"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171700"/>
            <a:ext cx="6172200" cy="1540193"/>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8049006" y="830199"/>
            <a:ext cx="1714500" cy="381000"/>
          </a:xfrm>
        </p:spPr>
        <p:txBody>
          <a:bodyPr/>
          <a:lstStyle/>
          <a:p>
            <a:fld id="{E6F9B8CD-342D-4579-98EC-A8FD6B7370E1}" type="datetimeFigureOut">
              <a:rPr lang="en-US" smtClean="0"/>
              <a:pPr/>
              <a:t>6/24/2023</a:t>
            </a:fld>
            <a:endParaRPr lang="en-US"/>
          </a:p>
        </p:txBody>
      </p:sp>
      <p:sp>
        <p:nvSpPr>
          <p:cNvPr id="5" name="Footer Placeholder 4"/>
          <p:cNvSpPr>
            <a:spLocks noGrp="1"/>
          </p:cNvSpPr>
          <p:nvPr>
            <p:ph type="ftr" sz="quarter" idx="11"/>
          </p:nvPr>
        </p:nvSpPr>
        <p:spPr bwMode="auto">
          <a:xfrm rot="5400000">
            <a:off x="7534656" y="3086100"/>
            <a:ext cx="2743200" cy="384048"/>
          </a:xfrm>
        </p:spPr>
        <p:txBody>
          <a:bodyPr/>
          <a:lstStyle/>
          <a:p>
            <a:endParaRPr kumimoji="0" lang="en-US"/>
          </a:p>
        </p:txBody>
      </p:sp>
      <p:sp>
        <p:nvSpPr>
          <p:cNvPr id="9" name="Rectangle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3696527"/>
            <a:ext cx="609600" cy="388143"/>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6F9B8CD-342D-4579-98EC-A8FD6B7370E1}"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
        <p:nvSpPr>
          <p:cNvPr id="9" name="Content Placeholder 8"/>
          <p:cNvSpPr>
            <a:spLocks noGrp="1"/>
          </p:cNvSpPr>
          <p:nvPr>
            <p:ph sz="quarter" idx="1"/>
          </p:nvPr>
        </p:nvSpPr>
        <p:spPr>
          <a:xfrm>
            <a:off x="457200" y="1200150"/>
            <a:ext cx="3657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200150"/>
            <a:ext cx="3657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7543800" cy="85725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6F9B8CD-342D-4579-98EC-A8FD6B7370E1}" type="datetimeFigureOut">
              <a:rPr lang="en-US" smtClean="0"/>
              <a:pPr/>
              <a:t>6/24/2023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
        <p:nvSpPr>
          <p:cNvPr id="11" name="Content Placeholder 10"/>
          <p:cNvSpPr>
            <a:spLocks noGrp="1"/>
          </p:cNvSpPr>
          <p:nvPr>
            <p:ph sz="quarter" idx="2"/>
          </p:nvPr>
        </p:nvSpPr>
        <p:spPr>
          <a:xfrm>
            <a:off x="457200" y="1771650"/>
            <a:ext cx="3657600" cy="29146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1771650"/>
            <a:ext cx="3657600" cy="29146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6/24/2023</a:t>
            </a:fld>
            <a:endParaRPr lang="en-US"/>
          </a:p>
        </p:txBody>
      </p:sp>
      <p:sp>
        <p:nvSpPr>
          <p:cNvPr id="7" name="Slide Number Placeholder 6"/>
          <p:cNvSpPr>
            <a:spLocks noGrp="1"/>
          </p:cNvSpPr>
          <p:nvPr>
            <p:ph type="sldNum" sz="quarter" idx="11"/>
          </p:nvPr>
        </p:nvSpPr>
        <p:spPr/>
        <p:txBody>
          <a:bodyPr rtlCol="0"/>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
        <p:nvSpPr>
          <p:cNvPr id="8" name="Footer Placeholder 7"/>
          <p:cNvSpPr>
            <a:spLocks noGrp="1"/>
          </p:cNvSpPr>
          <p:nvPr>
            <p:ph type="ftr" sz="quarter" idx="12"/>
          </p:nvPr>
        </p:nvSpPr>
        <p:spPr/>
        <p:txBody>
          <a:bodyPr rtlCol="0"/>
          <a:lstStyle/>
          <a:p>
            <a:endParaRPr kumimoji="0"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9B8CD-342D-4579-98EC-A8FD6B7370E1}" type="datetimeFigureOut">
              <a:rPr lang="en-US" smtClean="0"/>
              <a:pPr/>
              <a:t>6/24/2023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05740"/>
            <a:ext cx="5638800" cy="474573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6/24/2023</a:t>
            </a:fld>
            <a:endParaRPr lang="en-US" dirty="0"/>
          </a:p>
        </p:txBody>
      </p:sp>
      <p:sp>
        <p:nvSpPr>
          <p:cNvPr id="22" name="Slide Number Placeholder 21"/>
          <p:cNvSpPr>
            <a:spLocks noGrp="1"/>
          </p:cNvSpPr>
          <p:nvPr>
            <p:ph type="sldNum" sz="quarter" idx="15"/>
          </p:nvPr>
        </p:nvSpPr>
        <p:spPr/>
        <p:txBody>
          <a:bodyPr rtlCol="0"/>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
        <p:nvSpPr>
          <p:cNvPr id="23" name="Footer Placeholder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4138803" y="2343150"/>
            <a:ext cx="473202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6/24/2023</a:t>
            </a:fld>
            <a:endParaRPr lang="en-US"/>
          </a:p>
        </p:txBody>
      </p:sp>
      <p:sp>
        <p:nvSpPr>
          <p:cNvPr id="18" name="Slide Number Placeholder 17"/>
          <p:cNvSpPr>
            <a:spLocks noGrp="1"/>
          </p:cNvSpPr>
          <p:nvPr>
            <p:ph type="sldNum" sz="quarter" idx="11"/>
          </p:nvPr>
        </p:nvSpPr>
        <p:spPr/>
        <p:txBody>
          <a:bodyPr rtlCol="0"/>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
        <p:nvSpPr>
          <p:cNvPr id="21" name="Footer Placeholder 20"/>
          <p:cNvSpPr>
            <a:spLocks noGrp="1"/>
          </p:cNvSpPr>
          <p:nvPr>
            <p:ph type="ftr" sz="quarter" idx="12"/>
          </p:nvPr>
        </p:nvSpPr>
        <p:spPr/>
        <p:txBody>
          <a:bodyPr rtlCol="0"/>
          <a:lstStyle/>
          <a:p>
            <a:endParaRPr kumimoji="0"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05979"/>
            <a:ext cx="7467600" cy="85725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6/24/2023</a:t>
            </a:fld>
            <a:endParaRPr lang="en-US" dirty="0">
              <a:solidFill>
                <a:schemeClr val="tx2"/>
              </a:solidFill>
            </a:endParaRPr>
          </a:p>
        </p:txBody>
      </p:sp>
      <p:sp>
        <p:nvSpPr>
          <p:cNvPr id="3" name="Footer Placeholder 2"/>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Straight Connector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4300538"/>
            <a:ext cx="609600" cy="390906"/>
          </a:xfrm>
          <a:prstGeom prst="rect">
            <a:avLst/>
          </a:prstGeom>
        </p:spPr>
        <p:txBody>
          <a:bodyPr vert="horz" anchor="ctr"/>
          <a:lstStyle>
            <a:lvl1pPr algn="ctr" eaLnBrk="1" latinLnBrk="0" hangingPunct="1">
              <a:defRPr kumimoji="0" sz="1400" b="1">
                <a:solidFill>
                  <a:srgbClr val="FFFFFF"/>
                </a:solidFill>
              </a:defRPr>
            </a:lvl1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816800"/>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FASHION DESIGNING </a:t>
            </a:r>
            <a:endParaRPr/>
          </a:p>
        </p:txBody>
      </p:sp>
      <p:sp>
        <p:nvSpPr>
          <p:cNvPr id="55" name="Google Shape;55;p13"/>
          <p:cNvSpPr txBox="1">
            <a:spLocks noGrp="1"/>
          </p:cNvSpPr>
          <p:nvPr>
            <p:ph type="subTitle" idx="1"/>
          </p:nvPr>
        </p:nvSpPr>
        <p:spPr>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UNIT 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lnSpc>
                <a:spcPct val="115000"/>
              </a:lnSpc>
              <a:spcBef>
                <a:spcPts val="1200"/>
              </a:spcBef>
              <a:spcAft>
                <a:spcPts val="0"/>
              </a:spcAft>
              <a:buClr>
                <a:schemeClr val="dk1"/>
              </a:buClr>
              <a:buSzPct val="91666"/>
              <a:buFont typeface="Arial"/>
              <a:buNone/>
            </a:pPr>
            <a:r>
              <a:rPr lang="en" sz="1200" b="1" u="sng">
                <a:latin typeface="Times New Roman"/>
                <a:ea typeface="Times New Roman"/>
                <a:cs typeface="Times New Roman"/>
                <a:sym typeface="Times New Roman"/>
              </a:rPr>
              <a:t>TERMS RELATED TO FASHION INDUSTRY:</a:t>
            </a:r>
            <a:endParaRPr sz="1200" b="1" u="sng">
              <a:latin typeface="Times New Roman"/>
              <a:ea typeface="Times New Roman"/>
              <a:cs typeface="Times New Roman"/>
              <a:sym typeface="Times New Roman"/>
            </a:endParaRPr>
          </a:p>
          <a:p>
            <a:pPr marL="0" lvl="0" indent="0" algn="l" rtl="0">
              <a:spcBef>
                <a:spcPts val="1000"/>
              </a:spcBef>
              <a:spcAft>
                <a:spcPts val="0"/>
              </a:spcAft>
              <a:buNone/>
            </a:pPr>
            <a:endParaRPr/>
          </a:p>
        </p:txBody>
      </p:sp>
      <p:sp>
        <p:nvSpPr>
          <p:cNvPr id="61" name="Google Shape;61;p14"/>
          <p:cNvSpPr txBox="1">
            <a:spLocks noGrp="1"/>
          </p:cNvSpPr>
          <p:nvPr>
            <p:ph type="body" idx="1"/>
          </p:nvPr>
        </p:nvSpPr>
        <p:spPr>
          <a:prstGeom prst="rect">
            <a:avLst/>
          </a:prstGeom>
        </p:spPr>
        <p:txBody>
          <a:bodyPr spcFirstLastPara="1" wrap="square" lIns="91425" tIns="91425" rIns="91425" bIns="91425" anchor="t" anchorCtr="0">
            <a:normAutofit/>
          </a:bodyPr>
          <a:lstStyle/>
          <a:p>
            <a:pPr marL="457200" lvl="0" indent="-317500" algn="l" rtl="0">
              <a:lnSpc>
                <a:spcPct val="115000"/>
              </a:lnSpc>
              <a:spcBef>
                <a:spcPts val="1200"/>
              </a:spcBef>
              <a:spcAft>
                <a:spcPts val="0"/>
              </a:spcAft>
              <a:buClr>
                <a:schemeClr val="dk1"/>
              </a:buClr>
              <a:buSzPts val="1400"/>
              <a:buFont typeface="Times New Roman"/>
              <a:buChar char="●"/>
            </a:pPr>
            <a:r>
              <a:rPr lang="en" sz="1400" b="1">
                <a:solidFill>
                  <a:schemeClr val="dk1"/>
                </a:solidFill>
                <a:highlight>
                  <a:srgbClr val="FFFFFF"/>
                </a:highlight>
                <a:latin typeface="Times New Roman"/>
                <a:ea typeface="Times New Roman"/>
                <a:cs typeface="Times New Roman"/>
                <a:sym typeface="Times New Roman"/>
              </a:rPr>
              <a:t>Fashion terminology</a:t>
            </a:r>
            <a:r>
              <a:rPr lang="en" sz="1400">
                <a:solidFill>
                  <a:schemeClr val="dk1"/>
                </a:solidFill>
                <a:highlight>
                  <a:srgbClr val="FFFFFF"/>
                </a:highlight>
                <a:latin typeface="Times New Roman"/>
                <a:ea typeface="Times New Roman"/>
                <a:cs typeface="Times New Roman"/>
                <a:sym typeface="Times New Roman"/>
              </a:rPr>
              <a:t> is </a:t>
            </a:r>
            <a:r>
              <a:rPr lang="en" sz="1400">
                <a:solidFill>
                  <a:schemeClr val="dk1"/>
                </a:solidFill>
                <a:latin typeface="Times New Roman"/>
                <a:ea typeface="Times New Roman"/>
                <a:cs typeface="Times New Roman"/>
                <a:sym typeface="Times New Roman"/>
              </a:rPr>
              <a:t>the vocabulary for the fashion industry, from the design studio to the runway to retail stores</a:t>
            </a:r>
            <a:r>
              <a:rPr lang="en" sz="1400">
                <a:solidFill>
                  <a:schemeClr val="dk1"/>
                </a:solidFill>
                <a:highlight>
                  <a:srgbClr val="FFFFFF"/>
                </a:highlight>
                <a:latin typeface="Times New Roman"/>
                <a:ea typeface="Times New Roman"/>
                <a:cs typeface="Times New Roman"/>
                <a:sym typeface="Times New Roman"/>
              </a:rPr>
              <a:t>.</a:t>
            </a:r>
            <a:endParaRPr sz="1400">
              <a:solidFill>
                <a:schemeClr val="dk1"/>
              </a:solidFill>
              <a:highlight>
                <a:srgbClr val="FFFFFF"/>
              </a:highlight>
              <a:latin typeface="Times New Roman"/>
              <a:ea typeface="Times New Roman"/>
              <a:cs typeface="Times New Roman"/>
              <a:sym typeface="Times New Roman"/>
            </a:endParaRPr>
          </a:p>
          <a:p>
            <a:pPr marL="457200" lvl="0" indent="-317500" algn="l" rtl="0">
              <a:lnSpc>
                <a:spcPct val="115000"/>
              </a:lnSpc>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fashion-related words that differentiate the fashion talk of the common man from the fashion elite, We can call it the fashion jargon (terms) tossed around by the designers and editors who decide the course of fashion. </a:t>
            </a:r>
            <a:endParaRPr sz="1400">
              <a:solidFill>
                <a:schemeClr val="dk1"/>
              </a:solidFill>
              <a:latin typeface="Times New Roman"/>
              <a:ea typeface="Times New Roman"/>
              <a:cs typeface="Times New Roman"/>
              <a:sym typeface="Times New Roman"/>
            </a:endParaRPr>
          </a:p>
          <a:p>
            <a:pPr marL="457200" lvl="0" indent="-317500" algn="l" rtl="0">
              <a:lnSpc>
                <a:spcPct val="115000"/>
              </a:lnSpc>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The fashion connoisseurs (</a:t>
            </a:r>
            <a:r>
              <a:rPr lang="en" sz="1400">
                <a:solidFill>
                  <a:schemeClr val="dk1"/>
                </a:solidFill>
                <a:highlight>
                  <a:srgbClr val="FFFFFF"/>
                </a:highlight>
                <a:latin typeface="Times New Roman"/>
                <a:ea typeface="Times New Roman"/>
                <a:cs typeface="Times New Roman"/>
                <a:sym typeface="Times New Roman"/>
              </a:rPr>
              <a:t>a person who knows a lot about art, good food, music, etc.)</a:t>
            </a:r>
            <a:r>
              <a:rPr lang="en" sz="1400">
                <a:solidFill>
                  <a:schemeClr val="dk1"/>
                </a:solidFill>
                <a:latin typeface="Times New Roman"/>
                <a:ea typeface="Times New Roman"/>
                <a:cs typeface="Times New Roman"/>
                <a:sym typeface="Times New Roman"/>
              </a:rPr>
              <a:t> use them as part of their everyday conversation. </a:t>
            </a:r>
            <a:endParaRPr sz="1400">
              <a:solidFill>
                <a:schemeClr val="dk1"/>
              </a:solidFill>
              <a:latin typeface="Times New Roman"/>
              <a:ea typeface="Times New Roman"/>
              <a:cs typeface="Times New Roman"/>
              <a:sym typeface="Times New Roman"/>
            </a:endParaRPr>
          </a:p>
          <a:p>
            <a:pPr marL="457200" lvl="0" indent="-317500" algn="l" rtl="0">
              <a:lnSpc>
                <a:spcPct val="115000"/>
              </a:lnSpc>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Some of these words are common terms but some were unfamiliar and technical.</a:t>
            </a:r>
            <a:endParaRPr sz="14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62" name="Google Shape;62;p14"/>
          <p:cNvSpPr txBox="1"/>
          <p:nvPr/>
        </p:nvSpPr>
        <p:spPr>
          <a:xfrm>
            <a:off x="1821450" y="3532525"/>
            <a:ext cx="1733700" cy="13737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CHIC</a:t>
            </a:r>
            <a:endParaRPr sz="110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CUSTOM MADE</a:t>
            </a:r>
            <a:endParaRPr sz="110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MANNEQUIN</a:t>
            </a:r>
            <a:endParaRPr sz="110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FASHION SHOW</a:t>
            </a:r>
            <a:endParaRPr sz="110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TREND</a:t>
            </a:r>
            <a:endParaRPr sz="11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63" name="Google Shape;63;p14"/>
          <p:cNvSpPr txBox="1"/>
          <p:nvPr/>
        </p:nvSpPr>
        <p:spPr>
          <a:xfrm>
            <a:off x="311700" y="3532525"/>
            <a:ext cx="1553100" cy="13737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FASHION</a:t>
            </a:r>
            <a:endParaRPr sz="110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STYLE</a:t>
            </a:r>
            <a:endParaRPr sz="110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FAD</a:t>
            </a:r>
            <a:endParaRPr sz="110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CLASSIC</a:t>
            </a:r>
            <a:endParaRPr sz="110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COLLECTION</a:t>
            </a:r>
            <a:endParaRPr sz="11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64" name="Google Shape;64;p14"/>
          <p:cNvSpPr txBox="1"/>
          <p:nvPr/>
        </p:nvSpPr>
        <p:spPr>
          <a:xfrm>
            <a:off x="3490125" y="3496400"/>
            <a:ext cx="1978500" cy="15684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FORECASTING</a:t>
            </a:r>
            <a:endParaRPr sz="110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HIGH FASHION</a:t>
            </a:r>
            <a:endParaRPr sz="110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FASHION CYCLE</a:t>
            </a:r>
            <a:endParaRPr sz="110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HAUTE COUTURE</a:t>
            </a:r>
            <a:endParaRPr sz="110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FASHION DIRECTOR</a:t>
            </a:r>
            <a:endParaRPr sz="110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FASHION EDITOR</a:t>
            </a:r>
            <a:endParaRPr sz="11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65" name="Google Shape;65;p14"/>
          <p:cNvSpPr txBox="1"/>
          <p:nvPr/>
        </p:nvSpPr>
        <p:spPr>
          <a:xfrm>
            <a:off x="5403625" y="3496400"/>
            <a:ext cx="1978500" cy="17631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LINE</a:t>
            </a:r>
            <a:endParaRPr sz="110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KNOCK OFF</a:t>
            </a:r>
            <a:endParaRPr sz="110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AVANT-GARDE</a:t>
            </a:r>
            <a:endParaRPr sz="110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BUYING HOUSE</a:t>
            </a:r>
            <a:endParaRPr sz="110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FASHION MERCHANDISING</a:t>
            </a:r>
            <a:endParaRPr sz="110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PRET-A-PORTER</a:t>
            </a:r>
            <a:endParaRPr sz="11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66" name="Google Shape;66;p14"/>
          <p:cNvSpPr txBox="1"/>
          <p:nvPr/>
        </p:nvSpPr>
        <p:spPr>
          <a:xfrm>
            <a:off x="7028925" y="3532525"/>
            <a:ext cx="2319000" cy="13275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SAMPLE</a:t>
            </a:r>
            <a:endParaRPr sz="110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FASHION LEADERS</a:t>
            </a:r>
            <a:endParaRPr sz="110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FASHION INNOVATORS</a:t>
            </a:r>
            <a:endParaRPr sz="110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FASHION MOTIVATION</a:t>
            </a:r>
            <a:endParaRPr sz="110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FASHION VICTIM</a:t>
            </a:r>
            <a:endParaRPr sz="1100">
              <a:solidFill>
                <a:schemeClr val="dk1"/>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latin typeface="Times New Roman"/>
                <a:ea typeface="Times New Roman"/>
                <a:cs typeface="Times New Roman"/>
                <a:sym typeface="Times New Roman"/>
              </a:rPr>
              <a:t>FASHION FOLLOWERS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800"/>
              </a:spcAft>
              <a:buClr>
                <a:schemeClr val="dk1"/>
              </a:buClr>
              <a:buSzPts val="1100"/>
              <a:buFont typeface="Arial"/>
              <a:buNone/>
            </a:pPr>
            <a:r>
              <a:rPr lang="en" sz="1400" b="1" u="sng">
                <a:latin typeface="Times New Roman"/>
                <a:ea typeface="Times New Roman"/>
                <a:cs typeface="Times New Roman"/>
                <a:sym typeface="Times New Roman"/>
              </a:rPr>
              <a:t>FASHION:</a:t>
            </a:r>
            <a:r>
              <a:rPr lang="en" sz="1400" b="1" u="sng">
                <a:highlight>
                  <a:srgbClr val="FFFFFF"/>
                </a:highlight>
                <a:latin typeface="Times New Roman"/>
                <a:ea typeface="Times New Roman"/>
                <a:cs typeface="Times New Roman"/>
                <a:sym typeface="Times New Roman"/>
              </a:rPr>
              <a:t> current style</a:t>
            </a:r>
            <a:endParaRPr sz="3000"/>
          </a:p>
        </p:txBody>
      </p:sp>
      <p:sp>
        <p:nvSpPr>
          <p:cNvPr id="72" name="Google Shape;72;p15"/>
          <p:cNvSpPr txBox="1">
            <a:spLocks noGrp="1"/>
          </p:cNvSpPr>
          <p:nvPr>
            <p:ph type="body" idx="1"/>
          </p:nvPr>
        </p:nvSpPr>
        <p:spPr>
          <a:prstGeom prst="rect">
            <a:avLst/>
          </a:prstGeom>
        </p:spPr>
        <p:txBody>
          <a:bodyPr spcFirstLastPara="1" wrap="square" lIns="91425" tIns="91425" rIns="91425" bIns="91425" anchor="t" anchorCtr="0">
            <a:normAutofit/>
          </a:bodyPr>
          <a:lstStyle/>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highlight>
                  <a:srgbClr val="FFFFFF"/>
                </a:highlight>
                <a:latin typeface="Times New Roman"/>
                <a:ea typeface="Times New Roman"/>
                <a:cs typeface="Times New Roman"/>
                <a:sym typeface="Times New Roman"/>
              </a:rPr>
              <a:t>“Fashion” is the most common term used as a synonym for the current style in clothing. </a:t>
            </a:r>
            <a:endParaRPr sz="1100">
              <a:solidFill>
                <a:schemeClr val="dk1"/>
              </a:solidFill>
              <a:highlight>
                <a:srgbClr val="FFFFFF"/>
              </a:highlight>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Char char="●"/>
            </a:pPr>
            <a:r>
              <a:rPr lang="en" sz="1100">
                <a:solidFill>
                  <a:schemeClr val="dk1"/>
                </a:solidFill>
                <a:highlight>
                  <a:srgbClr val="FFFFFF"/>
                </a:highlight>
                <a:latin typeface="Times New Roman"/>
                <a:ea typeface="Times New Roman"/>
                <a:cs typeface="Times New Roman"/>
                <a:sym typeface="Times New Roman"/>
              </a:rPr>
              <a:t>People who write about fashion are more likely to use a definition that says, </a:t>
            </a:r>
            <a:endParaRPr sz="1100">
              <a:solidFill>
                <a:schemeClr val="dk1"/>
              </a:solidFill>
              <a:highlight>
                <a:srgbClr val="FFFFFF"/>
              </a:highlight>
              <a:latin typeface="Times New Roman"/>
              <a:ea typeface="Times New Roman"/>
              <a:cs typeface="Times New Roman"/>
              <a:sym typeface="Times New Roman"/>
            </a:endParaRPr>
          </a:p>
          <a:p>
            <a:pPr marL="457200" lvl="0" indent="0" algn="l" rtl="0">
              <a:lnSpc>
                <a:spcPct val="115000"/>
              </a:lnSpc>
              <a:spcBef>
                <a:spcPts val="0"/>
              </a:spcBef>
              <a:spcAft>
                <a:spcPts val="0"/>
              </a:spcAft>
              <a:buNone/>
            </a:pPr>
            <a:endParaRPr sz="11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100" u="sng">
                <a:solidFill>
                  <a:schemeClr val="dk1"/>
                </a:solidFill>
                <a:highlight>
                  <a:srgbClr val="FFFFFF"/>
                </a:highlight>
                <a:latin typeface="Times New Roman"/>
                <a:ea typeface="Times New Roman"/>
                <a:cs typeface="Times New Roman"/>
                <a:sym typeface="Times New Roman"/>
              </a:rPr>
              <a:t>Fashion has two elements. </a:t>
            </a:r>
            <a:endParaRPr sz="1100" u="sng">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100" u="sng">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Times New Roman"/>
                <a:ea typeface="Times New Roman"/>
                <a:cs typeface="Times New Roman"/>
                <a:sym typeface="Times New Roman"/>
              </a:rPr>
              <a:t>(1) Accepted by many people </a:t>
            </a:r>
            <a:endParaRPr sz="11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100">
                <a:solidFill>
                  <a:schemeClr val="dk1"/>
                </a:solidFill>
                <a:highlight>
                  <a:srgbClr val="FFFFFF"/>
                </a:highlight>
                <a:latin typeface="Times New Roman"/>
                <a:ea typeface="Times New Roman"/>
                <a:cs typeface="Times New Roman"/>
                <a:sym typeface="Times New Roman"/>
              </a:rPr>
              <a:t>(2) Its acceptance lasts for a relatively short period of time. </a:t>
            </a:r>
            <a:endParaRPr sz="11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100">
                <a:solidFill>
                  <a:schemeClr val="dk1"/>
                </a:solidFill>
                <a:highlight>
                  <a:srgbClr val="FFFFFF"/>
                </a:highlight>
                <a:latin typeface="Times New Roman"/>
                <a:ea typeface="Times New Roman"/>
                <a:cs typeface="Times New Roman"/>
                <a:sym typeface="Times New Roman"/>
              </a:rPr>
              <a:t>Fashion does not exist in all cultures and historic periods. It seems to have begun in the Western Europe in the late middle ages. </a:t>
            </a:r>
            <a:endParaRPr sz="11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highlight>
                  <a:srgbClr val="FFFFFF"/>
                </a:highlight>
                <a:latin typeface="Times New Roman"/>
                <a:ea typeface="Times New Roman"/>
                <a:cs typeface="Times New Roman"/>
                <a:sym typeface="Times New Roman"/>
              </a:rPr>
              <a:t>At that time the nobility were the originators of fashions, and the lower classes copied upper class styles (known as the </a:t>
            </a:r>
            <a:r>
              <a:rPr lang="en" sz="1100" b="1">
                <a:solidFill>
                  <a:schemeClr val="dk1"/>
                </a:solidFill>
                <a:highlight>
                  <a:srgbClr val="FFFFFF"/>
                </a:highlight>
                <a:latin typeface="Times New Roman"/>
                <a:ea typeface="Times New Roman"/>
                <a:cs typeface="Times New Roman"/>
                <a:sym typeface="Times New Roman"/>
              </a:rPr>
              <a:t>trickle-down theory</a:t>
            </a:r>
            <a:r>
              <a:rPr lang="en" sz="1100">
                <a:solidFill>
                  <a:schemeClr val="dk1"/>
                </a:solidFill>
                <a:highlight>
                  <a:srgbClr val="FFFFFF"/>
                </a:highlight>
                <a:latin typeface="Times New Roman"/>
                <a:ea typeface="Times New Roman"/>
                <a:cs typeface="Times New Roman"/>
                <a:sym typeface="Times New Roman"/>
              </a:rPr>
              <a:t> of fashion).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800"/>
              </a:spcAft>
              <a:buClr>
                <a:schemeClr val="dk1"/>
              </a:buClr>
              <a:buSzPts val="1100"/>
              <a:buFont typeface="Arial"/>
              <a:buNone/>
            </a:pPr>
            <a:r>
              <a:rPr lang="en" sz="1400" b="1" u="sng" dirty="0">
                <a:highlight>
                  <a:srgbClr val="FFFFFF"/>
                </a:highlight>
                <a:latin typeface="Times New Roman"/>
                <a:ea typeface="Times New Roman"/>
                <a:cs typeface="Times New Roman"/>
                <a:sym typeface="Times New Roman"/>
              </a:rPr>
              <a:t>STYLE: personal style/individual </a:t>
            </a:r>
            <a:endParaRPr sz="1600"/>
          </a:p>
        </p:txBody>
      </p:sp>
      <p:sp>
        <p:nvSpPr>
          <p:cNvPr id="78" name="Google Shape;78;p16"/>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1100" dirty="0">
                <a:solidFill>
                  <a:schemeClr val="dk1"/>
                </a:solidFill>
                <a:highlight>
                  <a:srgbClr val="FFFFFF"/>
                </a:highlight>
                <a:latin typeface="Times New Roman"/>
                <a:ea typeface="Times New Roman"/>
                <a:cs typeface="Times New Roman"/>
                <a:sym typeface="Times New Roman"/>
              </a:rPr>
              <a:t>In the fashion world, “style” is usually shorthand for “personal style,” or </a:t>
            </a:r>
            <a:r>
              <a:rPr lang="en" sz="1100" dirty="0">
                <a:solidFill>
                  <a:schemeClr val="dk1"/>
                </a:solidFill>
                <a:latin typeface="Times New Roman"/>
                <a:ea typeface="Times New Roman"/>
                <a:cs typeface="Times New Roman"/>
                <a:sym typeface="Times New Roman"/>
              </a:rPr>
              <a:t>the way an individual </a:t>
            </a:r>
            <a:endParaRPr lang="en" sz="1100" dirty="0" smtClean="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100" dirty="0" smtClean="0">
                <a:solidFill>
                  <a:schemeClr val="dk1"/>
                </a:solidFill>
                <a:latin typeface="Times New Roman"/>
                <a:ea typeface="Times New Roman"/>
                <a:cs typeface="Times New Roman"/>
                <a:sym typeface="Times New Roman"/>
              </a:rPr>
              <a:t>expresses </a:t>
            </a:r>
            <a:r>
              <a:rPr lang="en" sz="1100" dirty="0">
                <a:solidFill>
                  <a:schemeClr val="dk1"/>
                </a:solidFill>
                <a:latin typeface="Times New Roman"/>
                <a:ea typeface="Times New Roman"/>
                <a:cs typeface="Times New Roman"/>
                <a:sym typeface="Times New Roman"/>
              </a:rPr>
              <a:t>themselves through aesthetic choices such as their clothing, accessories, hairstyle, </a:t>
            </a:r>
            <a:endParaRPr lang="en" sz="1100" dirty="0" smtClean="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100" dirty="0" smtClean="0">
                <a:solidFill>
                  <a:schemeClr val="dk1"/>
                </a:solidFill>
                <a:latin typeface="Times New Roman"/>
                <a:ea typeface="Times New Roman"/>
                <a:cs typeface="Times New Roman"/>
                <a:sym typeface="Times New Roman"/>
              </a:rPr>
              <a:t>and </a:t>
            </a:r>
            <a:r>
              <a:rPr lang="en" sz="1100" dirty="0">
                <a:solidFill>
                  <a:schemeClr val="dk1"/>
                </a:solidFill>
                <a:latin typeface="Times New Roman"/>
                <a:ea typeface="Times New Roman"/>
                <a:cs typeface="Times New Roman"/>
                <a:sym typeface="Times New Roman"/>
              </a:rPr>
              <a:t>the way they put an outfit together</a:t>
            </a:r>
            <a:r>
              <a:rPr lang="en" sz="1100" dirty="0">
                <a:solidFill>
                  <a:schemeClr val="dk1"/>
                </a:solidFill>
                <a:highlight>
                  <a:srgbClr val="FFFFFF"/>
                </a:highlight>
                <a:latin typeface="Times New Roman"/>
                <a:ea typeface="Times New Roman"/>
                <a:cs typeface="Times New Roman"/>
                <a:sym typeface="Times New Roman"/>
              </a:rPr>
              <a:t>.</a:t>
            </a:r>
            <a:endParaRPr sz="11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100" dirty="0">
                <a:solidFill>
                  <a:schemeClr val="dk1"/>
                </a:solidFill>
                <a:highlight>
                  <a:srgbClr val="FFFFFF"/>
                </a:highlight>
                <a:latin typeface="Times New Roman"/>
                <a:ea typeface="Times New Roman"/>
                <a:cs typeface="Times New Roman"/>
                <a:sym typeface="Times New Roman"/>
              </a:rPr>
              <a:t>Style also known as Aesthetics. </a:t>
            </a:r>
            <a:endParaRPr sz="1100">
              <a:solidFill>
                <a:schemeClr val="dk1"/>
              </a:solidFill>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1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1800"/>
              </a:spcBef>
              <a:spcAft>
                <a:spcPts val="0"/>
              </a:spcAft>
              <a:buClr>
                <a:schemeClr val="dk1"/>
              </a:buClr>
              <a:buSzPts val="1100"/>
              <a:buFont typeface="Arial"/>
              <a:buNone/>
            </a:pPr>
            <a:endParaRPr sz="1100">
              <a:solidFill>
                <a:schemeClr val="dk1"/>
              </a:solidFill>
              <a:highlight>
                <a:srgbClr val="FFFFFF"/>
              </a:highlight>
              <a:latin typeface="Times New Roman"/>
              <a:ea typeface="Times New Roman"/>
              <a:cs typeface="Times New Roman"/>
              <a:sym typeface="Times New Roman"/>
            </a:endParaRPr>
          </a:p>
          <a:p>
            <a:pPr marL="0" lvl="0" indent="0" algn="l" rtl="0">
              <a:spcBef>
                <a:spcPts val="1800"/>
              </a:spcBef>
              <a:spcAft>
                <a:spcPts val="1200"/>
              </a:spcAft>
              <a:buNone/>
            </a:pPr>
            <a:endParaRPr/>
          </a:p>
        </p:txBody>
      </p:sp>
      <p:pic>
        <p:nvPicPr>
          <p:cNvPr id="79" name="Google Shape;79;p16" descr="What Is Classic Fashion?"/>
          <p:cNvPicPr preferRelativeResize="0"/>
          <p:nvPr/>
        </p:nvPicPr>
        <p:blipFill>
          <a:blip r:embed="rId3">
            <a:alphaModFix/>
          </a:blip>
          <a:stretch>
            <a:fillRect/>
          </a:stretch>
        </p:blipFill>
        <p:spPr>
          <a:xfrm>
            <a:off x="5741500" y="1634075"/>
            <a:ext cx="3028450" cy="2905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body" idx="1"/>
          </p:nvPr>
        </p:nvSpPr>
        <p:spPr>
          <a:xfrm>
            <a:off x="369500" y="386550"/>
            <a:ext cx="8520600" cy="4511400"/>
          </a:xfrm>
          <a:prstGeom prst="rect">
            <a:avLst/>
          </a:prstGeom>
        </p:spPr>
        <p:txBody>
          <a:bodyPr spcFirstLastPara="1" wrap="square" lIns="91425" tIns="91425" rIns="91425" bIns="91425" anchor="t" anchorCtr="0">
            <a:normAutofit/>
          </a:bodyPr>
          <a:lstStyle/>
          <a:p>
            <a:pPr marL="0" lvl="0" indent="0" algn="l" rtl="0">
              <a:lnSpc>
                <a:spcPct val="115000"/>
              </a:lnSpc>
              <a:spcBef>
                <a:spcPts val="1200"/>
              </a:spcBef>
              <a:spcAft>
                <a:spcPts val="0"/>
              </a:spcAft>
              <a:buNone/>
            </a:pPr>
            <a:r>
              <a:rPr lang="en" sz="1200" b="1" u="sng" dirty="0">
                <a:solidFill>
                  <a:schemeClr val="dk1"/>
                </a:solidFill>
                <a:highlight>
                  <a:srgbClr val="FFFFFF"/>
                </a:highlight>
                <a:latin typeface="Times New Roman"/>
                <a:ea typeface="Times New Roman"/>
                <a:cs typeface="Times New Roman"/>
                <a:sym typeface="Times New Roman"/>
              </a:rPr>
              <a:t>FAD: A temporary, passing fashion.</a:t>
            </a:r>
            <a:endParaRPr sz="1200" b="1" u="sng">
              <a:solidFill>
                <a:schemeClr val="dk1"/>
              </a:solidFill>
              <a:highlight>
                <a:srgbClr val="FFFFFF"/>
              </a:highlight>
              <a:latin typeface="Times New Roman"/>
              <a:ea typeface="Times New Roman"/>
              <a:cs typeface="Times New Roman"/>
              <a:sym typeface="Times New Roman"/>
            </a:endParaRPr>
          </a:p>
          <a:p>
            <a:pPr marL="457200" lvl="0" indent="-298450" algn="l" rtl="0">
              <a:lnSpc>
                <a:spcPct val="115000"/>
              </a:lnSpc>
              <a:spcBef>
                <a:spcPts val="1800"/>
              </a:spcBef>
              <a:spcAft>
                <a:spcPts val="0"/>
              </a:spcAft>
              <a:buClr>
                <a:schemeClr val="dk1"/>
              </a:buClr>
              <a:buSzPts val="1100"/>
              <a:buFont typeface="Times New Roman"/>
              <a:buChar char="●"/>
            </a:pPr>
            <a:r>
              <a:rPr lang="en" sz="1100" dirty="0">
                <a:solidFill>
                  <a:schemeClr val="dk1"/>
                </a:solidFill>
                <a:highlight>
                  <a:srgbClr val="FFFFFF"/>
                </a:highlight>
                <a:latin typeface="Times New Roman"/>
                <a:ea typeface="Times New Roman"/>
                <a:cs typeface="Times New Roman"/>
                <a:sym typeface="Times New Roman"/>
              </a:rPr>
              <a:t>Generally, it is an unusual garment, accessory, or look that has great appeal to many people </a:t>
            </a:r>
            <a:endParaRPr sz="11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100" dirty="0">
                <a:solidFill>
                  <a:schemeClr val="dk1"/>
                </a:solidFill>
                <a:highlight>
                  <a:srgbClr val="FFFFFF"/>
                </a:highlight>
                <a:latin typeface="Times New Roman"/>
                <a:ea typeface="Times New Roman"/>
                <a:cs typeface="Times New Roman"/>
                <a:sym typeface="Times New Roman"/>
              </a:rPr>
              <a:t>for a short period of time.</a:t>
            </a:r>
            <a:endParaRPr sz="1100">
              <a:solidFill>
                <a:schemeClr val="dk1"/>
              </a:solidFill>
              <a:highlight>
                <a:srgbClr val="FFFFFF"/>
              </a:highlight>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Char char="●"/>
            </a:pPr>
            <a:r>
              <a:rPr lang="en" sz="1100" dirty="0">
                <a:solidFill>
                  <a:schemeClr val="dk1"/>
                </a:solidFill>
                <a:latin typeface="Times New Roman"/>
                <a:ea typeface="Times New Roman"/>
                <a:cs typeface="Times New Roman"/>
                <a:sym typeface="Times New Roman"/>
              </a:rPr>
              <a:t>A style or activity that suddenly becomes popular but which usually does not stay</a:t>
            </a:r>
            <a:endParaRPr sz="11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100" dirty="0">
                <a:solidFill>
                  <a:schemeClr val="dk1"/>
                </a:solidFill>
                <a:latin typeface="Times New Roman"/>
                <a:ea typeface="Times New Roman"/>
                <a:cs typeface="Times New Roman"/>
                <a:sym typeface="Times New Roman"/>
              </a:rPr>
              <a:t> popular for very long</a:t>
            </a:r>
            <a:r>
              <a:rPr lang="en" sz="1100" dirty="0">
                <a:solidFill>
                  <a:schemeClr val="dk1"/>
                </a:solidFill>
                <a:highlight>
                  <a:srgbClr val="FFFFFF"/>
                </a:highlight>
                <a:latin typeface="Times New Roman"/>
                <a:ea typeface="Times New Roman"/>
                <a:cs typeface="Times New Roman"/>
                <a:sym typeface="Times New Roman"/>
              </a:rPr>
              <a:t>.</a:t>
            </a:r>
            <a:endParaRPr sz="1100">
              <a:solidFill>
                <a:schemeClr val="dk1"/>
              </a:solidFill>
              <a:highlight>
                <a:srgbClr val="FFFFFF"/>
              </a:highlight>
              <a:latin typeface="Times New Roman"/>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Char char="●"/>
            </a:pPr>
            <a:r>
              <a:rPr lang="en" sz="1100" dirty="0">
                <a:solidFill>
                  <a:schemeClr val="dk1"/>
                </a:solidFill>
                <a:latin typeface="Times New Roman"/>
                <a:ea typeface="Times New Roman"/>
                <a:cs typeface="Times New Roman"/>
                <a:sym typeface="Times New Roman"/>
              </a:rPr>
              <a:t>A short lived fashion; the popularity fades pretty fast after a burst.</a:t>
            </a:r>
            <a:r>
              <a:rPr lang="en" sz="1100" dirty="0">
                <a:solidFill>
                  <a:schemeClr val="dk1"/>
                </a:solidFill>
                <a:highlight>
                  <a:srgbClr val="FFFFFF"/>
                </a:highlight>
                <a:latin typeface="Times New Roman"/>
                <a:ea typeface="Times New Roman"/>
                <a:cs typeface="Times New Roman"/>
                <a:sym typeface="Times New Roman"/>
              </a:rPr>
              <a:t> </a:t>
            </a:r>
            <a:endParaRPr sz="11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sz="1200" b="1" u="sng" dirty="0">
                <a:solidFill>
                  <a:schemeClr val="dk1"/>
                </a:solidFill>
                <a:highlight>
                  <a:srgbClr val="FFFFFF"/>
                </a:highlight>
                <a:latin typeface="Times New Roman"/>
                <a:ea typeface="Times New Roman"/>
                <a:cs typeface="Times New Roman"/>
                <a:sym typeface="Times New Roman"/>
              </a:rPr>
              <a:t>CLASSIC: Long term fashion</a:t>
            </a:r>
            <a:endParaRPr sz="1200" b="1" u="sng">
              <a:solidFill>
                <a:schemeClr val="dk1"/>
              </a:solidFill>
              <a:highlight>
                <a:srgbClr val="FFFFFF"/>
              </a:highlight>
              <a:latin typeface="Times New Roman"/>
              <a:ea typeface="Times New Roman"/>
              <a:cs typeface="Times New Roman"/>
              <a:sym typeface="Times New Roman"/>
            </a:endParaRPr>
          </a:p>
          <a:p>
            <a:pPr indent="-298450" algn="just">
              <a:buClr>
                <a:schemeClr val="dk1"/>
              </a:buClr>
              <a:buSzPts val="1100"/>
              <a:buFont typeface="Times New Roman"/>
              <a:buChar char="●"/>
            </a:pPr>
            <a:r>
              <a:rPr lang="en" sz="1100" dirty="0">
                <a:solidFill>
                  <a:schemeClr val="dk1"/>
                </a:solidFill>
                <a:highlight>
                  <a:srgbClr val="FFFFFF"/>
                </a:highlight>
                <a:latin typeface="Times New Roman"/>
                <a:ea typeface="Times New Roman"/>
                <a:cs typeface="Times New Roman"/>
                <a:sym typeface="Times New Roman"/>
              </a:rPr>
              <a:t>A style or design that satisfies a basic need and remains a general fashion acceptance for an </a:t>
            </a:r>
            <a:endParaRPr lang="en" sz="1100" dirty="0" smtClean="0">
              <a:solidFill>
                <a:schemeClr val="dk1"/>
              </a:solidFill>
              <a:highlight>
                <a:srgbClr val="FFFFFF"/>
              </a:highlight>
              <a:latin typeface="Times New Roman"/>
              <a:ea typeface="Times New Roman"/>
              <a:cs typeface="Times New Roman"/>
              <a:sym typeface="Times New Roman"/>
            </a:endParaRPr>
          </a:p>
          <a:p>
            <a:pPr indent="-298450" algn="just">
              <a:buClr>
                <a:schemeClr val="dk1"/>
              </a:buClr>
              <a:buSzPts val="1100"/>
              <a:buNone/>
            </a:pPr>
            <a:r>
              <a:rPr lang="en" sz="1100" dirty="0" smtClean="0">
                <a:solidFill>
                  <a:schemeClr val="dk1"/>
                </a:solidFill>
                <a:highlight>
                  <a:srgbClr val="FFFFFF"/>
                </a:highlight>
                <a:latin typeface="Times New Roman"/>
                <a:ea typeface="Times New Roman"/>
                <a:cs typeface="Times New Roman"/>
                <a:sym typeface="Times New Roman"/>
              </a:rPr>
              <a:t>extended </a:t>
            </a:r>
            <a:r>
              <a:rPr lang="en" sz="1100" dirty="0">
                <a:solidFill>
                  <a:schemeClr val="dk1"/>
                </a:solidFill>
                <a:highlight>
                  <a:srgbClr val="FFFFFF"/>
                </a:highlight>
                <a:latin typeface="Times New Roman"/>
                <a:ea typeface="Times New Roman"/>
                <a:cs typeface="Times New Roman"/>
                <a:sym typeface="Times New Roman"/>
              </a:rPr>
              <a:t>period of time.</a:t>
            </a:r>
            <a:r>
              <a:rPr lang="en" sz="1100" dirty="0">
                <a:solidFill>
                  <a:schemeClr val="dk1"/>
                </a:solidFill>
                <a:latin typeface="Times New Roman"/>
                <a:ea typeface="Times New Roman"/>
                <a:cs typeface="Times New Roman"/>
                <a:sym typeface="Times New Roman"/>
              </a:rPr>
              <a:t> </a:t>
            </a:r>
            <a:endParaRPr sz="1100">
              <a:solidFill>
                <a:schemeClr val="dk1"/>
              </a:solidFill>
              <a:latin typeface="Times New Roman"/>
              <a:ea typeface="Times New Roman"/>
              <a:cs typeface="Times New Roman"/>
              <a:sym typeface="Times New Roman"/>
            </a:endParaRPr>
          </a:p>
          <a:p>
            <a:pPr indent="-298450" algn="just">
              <a:buClr>
                <a:schemeClr val="dk1"/>
              </a:buClr>
              <a:buSzPts val="1100"/>
              <a:buFont typeface="Times New Roman"/>
              <a:buChar char="●"/>
            </a:pPr>
            <a:r>
              <a:rPr lang="en" sz="1100" dirty="0">
                <a:solidFill>
                  <a:schemeClr val="dk1"/>
                </a:solidFill>
                <a:latin typeface="Times New Roman"/>
                <a:ea typeface="Times New Roman"/>
                <a:cs typeface="Times New Roman"/>
                <a:sym typeface="Times New Roman"/>
              </a:rPr>
              <a:t>A few fashion designs stay for a very long period (known as classic fashion)</a:t>
            </a:r>
            <a:r>
              <a:rPr lang="en" sz="1100" dirty="0">
                <a:solidFill>
                  <a:schemeClr val="dk1"/>
                </a:solidFill>
                <a:highlight>
                  <a:srgbClr val="FFFFFF"/>
                </a:highlight>
                <a:latin typeface="Times New Roman"/>
                <a:ea typeface="Times New Roman"/>
                <a:cs typeface="Times New Roman"/>
                <a:sym typeface="Times New Roman"/>
              </a:rPr>
              <a:t> </a:t>
            </a:r>
            <a:endParaRPr sz="1100">
              <a:solidFill>
                <a:schemeClr val="dk1"/>
              </a:solidFill>
              <a:highlight>
                <a:srgbClr val="FFFFFF"/>
              </a:highlight>
              <a:latin typeface="Times New Roman"/>
              <a:ea typeface="Times New Roman"/>
              <a:cs typeface="Times New Roman"/>
              <a:sym typeface="Times New Roman"/>
            </a:endParaRPr>
          </a:p>
          <a:p>
            <a:pPr indent="-298450" algn="just">
              <a:buClr>
                <a:schemeClr val="dk1"/>
              </a:buClr>
              <a:buSzPts val="1100"/>
              <a:buFont typeface="Times New Roman"/>
              <a:buChar char="●"/>
            </a:pPr>
            <a:r>
              <a:rPr lang="en" sz="1100" dirty="0">
                <a:solidFill>
                  <a:schemeClr val="dk1"/>
                </a:solidFill>
                <a:highlight>
                  <a:srgbClr val="FFFFFF"/>
                </a:highlight>
                <a:latin typeface="Times New Roman"/>
                <a:ea typeface="Times New Roman"/>
                <a:cs typeface="Times New Roman"/>
                <a:sym typeface="Times New Roman"/>
              </a:rPr>
              <a:t>Classic clothing style describes </a:t>
            </a:r>
            <a:r>
              <a:rPr lang="en" sz="1100" dirty="0">
                <a:solidFill>
                  <a:schemeClr val="dk1"/>
                </a:solidFill>
                <a:latin typeface="Times New Roman"/>
                <a:ea typeface="Times New Roman"/>
                <a:cs typeface="Times New Roman"/>
                <a:sym typeface="Times New Roman"/>
              </a:rPr>
              <a:t>a person's personality of preference </a:t>
            </a:r>
            <a:endParaRPr sz="1100">
              <a:solidFill>
                <a:schemeClr val="dk1"/>
              </a:solidFill>
              <a:latin typeface="Times New Roman"/>
              <a:ea typeface="Times New Roman"/>
              <a:cs typeface="Times New Roman"/>
              <a:sym typeface="Times New Roman"/>
            </a:endParaRPr>
          </a:p>
          <a:p>
            <a:pPr marL="0" indent="0" algn="just">
              <a:buNone/>
            </a:pPr>
            <a:r>
              <a:rPr lang="en" sz="1100" dirty="0">
                <a:solidFill>
                  <a:schemeClr val="dk1"/>
                </a:solidFill>
                <a:latin typeface="Times New Roman"/>
                <a:ea typeface="Times New Roman"/>
                <a:cs typeface="Times New Roman"/>
                <a:sym typeface="Times New Roman"/>
              </a:rPr>
              <a:t>towards timeless looks, simple and elegant cuts, choice of fine natural fabrics, </a:t>
            </a:r>
            <a:endParaRPr sz="1100">
              <a:solidFill>
                <a:schemeClr val="dk1"/>
              </a:solidFill>
              <a:latin typeface="Times New Roman"/>
              <a:ea typeface="Times New Roman"/>
              <a:cs typeface="Times New Roman"/>
              <a:sym typeface="Times New Roman"/>
            </a:endParaRPr>
          </a:p>
          <a:p>
            <a:pPr marL="0" indent="0" algn="just">
              <a:buNone/>
            </a:pPr>
            <a:r>
              <a:rPr lang="en" sz="1100" dirty="0">
                <a:solidFill>
                  <a:schemeClr val="dk1"/>
                </a:solidFill>
                <a:latin typeface="Times New Roman"/>
                <a:ea typeface="Times New Roman"/>
                <a:cs typeface="Times New Roman"/>
                <a:sym typeface="Times New Roman"/>
              </a:rPr>
              <a:t>and matching accessories such as leather shoes and handbags.</a:t>
            </a:r>
            <a:endParaRPr sz="1100">
              <a:solidFill>
                <a:schemeClr val="dk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a:p>
        </p:txBody>
      </p:sp>
      <p:pic>
        <p:nvPicPr>
          <p:cNvPr id="85" name="Google Shape;85;p17"/>
          <p:cNvPicPr preferRelativeResize="0"/>
          <p:nvPr/>
        </p:nvPicPr>
        <p:blipFill>
          <a:blip r:embed="rId3">
            <a:alphaModFix/>
          </a:blip>
          <a:stretch>
            <a:fillRect/>
          </a:stretch>
        </p:blipFill>
        <p:spPr>
          <a:xfrm>
            <a:off x="6083325" y="2883525"/>
            <a:ext cx="2992675" cy="1855450"/>
          </a:xfrm>
          <a:prstGeom prst="rect">
            <a:avLst/>
          </a:prstGeom>
          <a:noFill/>
          <a:ln>
            <a:noFill/>
          </a:ln>
        </p:spPr>
      </p:pic>
      <p:pic>
        <p:nvPicPr>
          <p:cNvPr id="86" name="Google Shape;86;p17"/>
          <p:cNvPicPr preferRelativeResize="0"/>
          <p:nvPr/>
        </p:nvPicPr>
        <p:blipFill>
          <a:blip r:embed="rId4">
            <a:alphaModFix/>
          </a:blip>
          <a:stretch>
            <a:fillRect/>
          </a:stretch>
        </p:blipFill>
        <p:spPr>
          <a:xfrm>
            <a:off x="6083325" y="473275"/>
            <a:ext cx="2865149" cy="1611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8" descr="16 biggest Autumn/Winter 2021 trends for men | British GQ"/>
          <p:cNvPicPr preferRelativeResize="0"/>
          <p:nvPr/>
        </p:nvPicPr>
        <p:blipFill rotWithShape="1">
          <a:blip r:embed="rId3">
            <a:alphaModFix/>
          </a:blip>
          <a:srcRect t="-1040" r="-20" b="60"/>
          <a:stretch/>
        </p:blipFill>
        <p:spPr>
          <a:xfrm>
            <a:off x="5684075" y="364775"/>
            <a:ext cx="3172575" cy="1800650"/>
          </a:xfrm>
          <a:prstGeom prst="rect">
            <a:avLst/>
          </a:prstGeom>
          <a:noFill/>
          <a:ln>
            <a:noFill/>
          </a:ln>
        </p:spPr>
      </p:pic>
      <p:sp>
        <p:nvSpPr>
          <p:cNvPr id="92" name="Google Shape;92;p18"/>
          <p:cNvSpPr txBox="1"/>
          <p:nvPr/>
        </p:nvSpPr>
        <p:spPr>
          <a:xfrm>
            <a:off x="263550" y="-184375"/>
            <a:ext cx="5169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1200" b="1" u="sng">
                <a:highlight>
                  <a:srgbClr val="FFFFFF"/>
                </a:highlight>
                <a:latin typeface="Times New Roman"/>
                <a:ea typeface="Times New Roman"/>
                <a:cs typeface="Times New Roman"/>
                <a:sym typeface="Times New Roman"/>
              </a:rPr>
              <a:t>COLLECTION:</a:t>
            </a:r>
            <a:endParaRPr sz="1200" b="1" u="sng">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100">
                <a:latin typeface="Times New Roman"/>
                <a:ea typeface="Times New Roman"/>
                <a:cs typeface="Times New Roman"/>
                <a:sym typeface="Times New Roman"/>
              </a:rPr>
              <a:t>Collection is a synonym, and is more often used in high fashion</a:t>
            </a:r>
            <a:endParaRPr sz="1100">
              <a:highlight>
                <a:srgbClr val="FFFFFF"/>
              </a:highlight>
              <a:latin typeface="Times New Roman"/>
              <a:ea typeface="Times New Roman"/>
              <a:cs typeface="Times New Roman"/>
              <a:sym typeface="Times New Roman"/>
            </a:endParaRPr>
          </a:p>
          <a:p>
            <a:pPr marL="457200" lvl="0" indent="0" algn="l" rtl="0">
              <a:lnSpc>
                <a:spcPct val="115000"/>
              </a:lnSpc>
              <a:spcBef>
                <a:spcPts val="1200"/>
              </a:spcBef>
              <a:spcAft>
                <a:spcPts val="0"/>
              </a:spcAft>
              <a:buNone/>
            </a:pPr>
            <a:r>
              <a:rPr lang="en" sz="1100">
                <a:latin typeface="Times New Roman"/>
                <a:ea typeface="Times New Roman"/>
                <a:cs typeface="Times New Roman"/>
                <a:sym typeface="Times New Roman"/>
              </a:rPr>
              <a:t>A secondary line consists of a less expensive group of styles made by a manufacturer and sold to a different market than the primary line. Usually held twice a year in spring/summer and fall/ winter.</a:t>
            </a:r>
            <a:endParaRPr sz="1100">
              <a:latin typeface="Times New Roman"/>
              <a:ea typeface="Times New Roman"/>
              <a:cs typeface="Times New Roman"/>
              <a:sym typeface="Times New Roman"/>
            </a:endParaRPr>
          </a:p>
          <a:p>
            <a:pPr marL="457200" lvl="0" indent="0" algn="l" rtl="0">
              <a:lnSpc>
                <a:spcPct val="115000"/>
              </a:lnSpc>
              <a:spcBef>
                <a:spcPts val="0"/>
              </a:spcBef>
              <a:spcAft>
                <a:spcPts val="1800"/>
              </a:spcAft>
              <a:buNone/>
            </a:pPr>
            <a:r>
              <a:rPr lang="e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p:txBody>
      </p:sp>
      <p:pic>
        <p:nvPicPr>
          <p:cNvPr id="93" name="Google Shape;93;p18" descr="How to Find Your Personal Style | Simplified Wardrobe"/>
          <p:cNvPicPr preferRelativeResize="0"/>
          <p:nvPr/>
        </p:nvPicPr>
        <p:blipFill>
          <a:blip r:embed="rId4">
            <a:alphaModFix/>
          </a:blip>
          <a:stretch>
            <a:fillRect/>
          </a:stretch>
        </p:blipFill>
        <p:spPr>
          <a:xfrm>
            <a:off x="5864675" y="2571750"/>
            <a:ext cx="2876375" cy="2358675"/>
          </a:xfrm>
          <a:prstGeom prst="rect">
            <a:avLst/>
          </a:prstGeom>
          <a:noFill/>
          <a:ln>
            <a:noFill/>
          </a:ln>
        </p:spPr>
      </p:pic>
      <p:sp>
        <p:nvSpPr>
          <p:cNvPr id="94" name="Google Shape;94;p18"/>
          <p:cNvSpPr txBox="1"/>
          <p:nvPr/>
        </p:nvSpPr>
        <p:spPr>
          <a:xfrm>
            <a:off x="580625" y="2378900"/>
            <a:ext cx="4932000" cy="2822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1200" b="1" u="sng">
                <a:highlight>
                  <a:srgbClr val="FFFFFF"/>
                </a:highlight>
                <a:latin typeface="Times New Roman"/>
                <a:ea typeface="Times New Roman"/>
                <a:cs typeface="Times New Roman"/>
                <a:sym typeface="Times New Roman"/>
              </a:rPr>
              <a:t>CHIC:</a:t>
            </a:r>
            <a:r>
              <a:rPr lang="en" sz="1200" b="1" u="sng">
                <a:latin typeface="Times New Roman"/>
                <a:ea typeface="Times New Roman"/>
                <a:cs typeface="Times New Roman"/>
                <a:sym typeface="Times New Roman"/>
              </a:rPr>
              <a:t> Stylish / sophisticated.</a:t>
            </a:r>
            <a:endParaRPr sz="1200" b="1" u="sng">
              <a:highlight>
                <a:srgbClr val="FFFFFF"/>
              </a:highlight>
              <a:latin typeface="Times New Roman"/>
              <a:ea typeface="Times New Roman"/>
              <a:cs typeface="Times New Roman"/>
              <a:sym typeface="Times New Roman"/>
            </a:endParaRPr>
          </a:p>
          <a:p>
            <a:pPr marL="0" lvl="0" indent="0" algn="l" rtl="0">
              <a:lnSpc>
                <a:spcPct val="115000"/>
              </a:lnSpc>
              <a:spcBef>
                <a:spcPts val="1800"/>
              </a:spcBef>
              <a:spcAft>
                <a:spcPts val="0"/>
              </a:spcAft>
              <a:buNone/>
            </a:pPr>
            <a:r>
              <a:rPr lang="en" sz="1100">
                <a:latin typeface="Times New Roman"/>
                <a:ea typeface="Times New Roman"/>
                <a:cs typeface="Times New Roman"/>
                <a:sym typeface="Times New Roman"/>
              </a:rPr>
              <a:t>Chic is fashionable or stylish. Chic can also be used as a noun to mean a specific type of stylishness or coolness, like a downtown urban chic (skinny jeans, perhaps), or nerdy chic (big glasses). Chic is a French word that pronounced   as “sheek” and not “chick,” </a:t>
            </a:r>
            <a:endParaRPr sz="1100">
              <a:latin typeface="Times New Roman"/>
              <a:ea typeface="Times New Roman"/>
              <a:cs typeface="Times New Roman"/>
              <a:sym typeface="Times New Roman"/>
            </a:endParaRPr>
          </a:p>
          <a:p>
            <a:pPr marL="0" lvl="0" indent="0" algn="l" rtl="0">
              <a:lnSpc>
                <a:spcPct val="115000"/>
              </a:lnSpc>
              <a:spcBef>
                <a:spcPts val="1800"/>
              </a:spcBef>
              <a:spcAft>
                <a:spcPts val="1800"/>
              </a:spcAft>
              <a:buNone/>
            </a:pPr>
            <a:endParaRPr sz="12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 Video:</a:t>
            </a:r>
            <a:endParaRPr/>
          </a:p>
        </p:txBody>
      </p:sp>
      <p:sp>
        <p:nvSpPr>
          <p:cNvPr id="100" name="Google Shape;100;p19"/>
          <p:cNvSpPr txBox="1">
            <a:spLocks noGrp="1"/>
          </p:cNvSpPr>
          <p:nvPr>
            <p:ph type="body" idx="1"/>
          </p:nvPr>
        </p:nvSpPr>
        <p:spPr>
          <a:prstGeom prst="rect">
            <a:avLst/>
          </a:prstGeom>
        </p:spPr>
        <p:txBody>
          <a:bodyPr spcFirstLastPara="1" wrap="square" lIns="91425" tIns="91425" rIns="91425" bIns="91425" anchor="t" anchorCtr="0">
            <a:normAutofit/>
          </a:bodyPr>
          <a:lstStyle/>
          <a:p>
            <a:pPr marL="457200" lvl="0" indent="-298450" algn="l" rtl="0">
              <a:lnSpc>
                <a:spcPct val="115000"/>
              </a:lnSpc>
              <a:spcBef>
                <a:spcPts val="1200"/>
              </a:spcBef>
              <a:spcAft>
                <a:spcPts val="0"/>
              </a:spcAft>
              <a:buSzPts val="1100"/>
              <a:buFont typeface="Times New Roman"/>
              <a:buChar char="●"/>
            </a:pPr>
            <a:r>
              <a:rPr lang="en" sz="1100">
                <a:solidFill>
                  <a:schemeClr val="dk1"/>
                </a:solidFill>
                <a:highlight>
                  <a:srgbClr val="FFFFFF"/>
                </a:highlight>
                <a:latin typeface="Times New Roman"/>
                <a:ea typeface="Times New Roman"/>
                <a:cs typeface="Times New Roman"/>
                <a:sym typeface="Times New Roman"/>
              </a:rPr>
              <a:t>https://youtu.be/2Gj5kjEH908</a:t>
            </a:r>
            <a:endParaRPr sz="1100">
              <a:latin typeface="Times New Roman"/>
              <a:ea typeface="Times New Roman"/>
              <a:cs typeface="Times New Roman"/>
              <a:sym typeface="Times New Roman"/>
            </a:endParaRPr>
          </a:p>
          <a:p>
            <a:pPr marL="457200" lvl="0" indent="-298450" algn="l" rtl="0">
              <a:spcBef>
                <a:spcPts val="180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https://www.youtube.com/watch?v=DKqIUm4cYHo&amp;pp=ygUOZmFkIGluIGZhc2hpb24%3D</a:t>
            </a:r>
            <a:endParaRPr sz="1100">
              <a:solidFill>
                <a:srgbClr val="000000"/>
              </a:solidFill>
              <a:latin typeface="Times New Roman"/>
              <a:ea typeface="Times New Roman"/>
              <a:cs typeface="Times New Roman"/>
              <a:sym typeface="Times New Roman"/>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TotalTime>
  <Words>380</Words>
  <PresentationFormat>On-screen Show (16:9)</PresentationFormat>
  <Paragraphs>75</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Oriel</vt:lpstr>
      <vt:lpstr>FASHION DESIGNING </vt:lpstr>
      <vt:lpstr>TERMS RELATED TO FASHION INDUSTRY: </vt:lpstr>
      <vt:lpstr>FASHION: current style</vt:lpstr>
      <vt:lpstr>STYLE: personal style/individual </vt:lpstr>
      <vt:lpstr>Slide 5</vt:lpstr>
      <vt:lpstr>Slide 6</vt:lpstr>
      <vt:lpstr>Reference Video: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FASHION DESIGNING </dc:title>
  <cp:lastModifiedBy>Admin</cp:lastModifiedBy>
  <cp:revision>2</cp:revision>
  <dcterms:modified xsi:type="dcterms:W3CDTF">2023-06-24T04:49:35Z</dcterms:modified>
</cp:coreProperties>
</file>